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660" r:id="rId1"/>
    <p:sldMasterId id="2147483672" r:id="rId2"/>
  </p:sldMasterIdLst>
  <p:notesMasterIdLst>
    <p:notesMasterId r:id="rId16"/>
  </p:notesMasterIdLst>
  <p:handoutMasterIdLst>
    <p:handoutMasterId r:id="rId17"/>
  </p:handoutMasterIdLst>
  <p:sldIdLst>
    <p:sldId id="258" r:id="rId3"/>
    <p:sldId id="260" r:id="rId4"/>
    <p:sldId id="261" r:id="rId5"/>
    <p:sldId id="401" r:id="rId6"/>
    <p:sldId id="402" r:id="rId7"/>
    <p:sldId id="403" r:id="rId8"/>
    <p:sldId id="405" r:id="rId9"/>
    <p:sldId id="404" r:id="rId10"/>
    <p:sldId id="406" r:id="rId11"/>
    <p:sldId id="407" r:id="rId12"/>
    <p:sldId id="409" r:id="rId13"/>
    <p:sldId id="410" r:id="rId14"/>
    <p:sldId id="295" r:id="rId15"/>
  </p:sldIdLst>
  <p:sldSz cx="9144000" cy="6858000" type="screen4x3"/>
  <p:notesSz cx="6858000" cy="9144000"/>
  <p:defaultTextStyle>
    <a:defPPr>
      <a:defRPr lang="en-US"/>
    </a:defPPr>
    <a:lvl1pPr marL="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3AAB5-BDDD-44BE-92AA-DE534044C671}" type="datetimeFigureOut">
              <a:rPr lang="en-US" smtClean="0"/>
              <a:t>6/27/2017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E8485-997E-442A-B5FA-ED7A529AF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1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8BC2B-F392-4C0D-991A-1183D98B8C0E}" type="datetimeFigureOut">
              <a:rPr lang="en-US" smtClean="0"/>
              <a:t>6/27/2017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EC6F5-410B-43AF-9E19-61014F0E1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696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9"/>
            <a:ext cx="7772400" cy="1199704"/>
          </a:xfrm>
        </p:spPr>
        <p:txBody>
          <a:bodyPr lIns="45705" rIns="45705"/>
          <a:lstStyle>
            <a:lvl1pPr marL="0" marR="63987" indent="0" algn="r">
              <a:buNone/>
              <a:defRPr>
                <a:solidFill>
                  <a:schemeClr val="tx2"/>
                </a:solidFill>
              </a:defRPr>
            </a:lvl1pPr>
            <a:lvl2pPr marL="457049" indent="0" algn="ctr">
              <a:buNone/>
            </a:lvl2pPr>
            <a:lvl3pPr marL="914099" indent="0" algn="ctr">
              <a:buNone/>
            </a:lvl3pPr>
            <a:lvl4pPr marL="1371147" indent="0" algn="ctr">
              <a:buNone/>
            </a:lvl4pPr>
            <a:lvl5pPr marL="1828197" indent="0" algn="ctr">
              <a:buNone/>
            </a:lvl5pPr>
            <a:lvl6pPr marL="2285246" indent="0" algn="ctr">
              <a:buNone/>
            </a:lvl6pPr>
            <a:lvl7pPr marL="2742297" indent="0" algn="ctr">
              <a:buNone/>
            </a:lvl7pPr>
            <a:lvl8pPr marL="3199344" indent="0" algn="ctr">
              <a:buNone/>
            </a:lvl8pPr>
            <a:lvl9pPr marL="3656394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2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033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F84EC58-E98E-412F-B62D-C9923A7642D6}" type="datetime1">
              <a:rPr lang="en-US" smtClean="0"/>
              <a:t>6/27/2017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6990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DAF68E-0751-485C-9E93-D57D217A81E7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069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5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09" rIns="91409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75660D-34EF-404B-AA5C-E94C4FDA034B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37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A3A2D6-A17C-4E45-90EF-2AA7A7D1FD01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78206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3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9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914FAF-3BD3-431C-AA27-BC78E3591E75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42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5628F-C6A8-4621-A726-DB48B0389698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4741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35FF12-2002-4C57-AB84-2FF91D65A914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669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3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3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3" y="274323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7B8EA32-3CDA-44B4-B4E4-7990D0540205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5184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09" tIns="0" rIns="91409" anchor="t"/>
          <a:lstStyle>
            <a:lvl1pPr marL="0" marR="18281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B51032-9126-4D39-91D1-1CDB4DCC8E90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5" y="6407947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7746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A3332B-FCDD-4639-AC8F-7342B47ED302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611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6" y="274643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BC8790-D935-4E3E-9B30-1C109CA9CA57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072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8"/>
            <a:ext cx="7772400" cy="1199704"/>
          </a:xfrm>
        </p:spPr>
        <p:txBody>
          <a:bodyPr lIns="45715" rIns="45715"/>
          <a:lstStyle>
            <a:lvl1pPr marL="0" marR="64001" indent="0" algn="r">
              <a:buNone/>
              <a:defRPr>
                <a:solidFill>
                  <a:schemeClr val="tx2"/>
                </a:solidFill>
              </a:defRPr>
            </a:lvl1pPr>
            <a:lvl2pPr marL="457150" indent="0" algn="ctr">
              <a:buNone/>
            </a:lvl2pPr>
            <a:lvl3pPr marL="914300" indent="0" algn="ctr">
              <a:buNone/>
            </a:lvl3pPr>
            <a:lvl4pPr marL="1371449" indent="0" algn="ctr">
              <a:buNone/>
            </a:lvl4pPr>
            <a:lvl5pPr marL="1828599" indent="0" algn="ctr">
              <a:buNone/>
            </a:lvl5pPr>
            <a:lvl6pPr marL="2285749" indent="0" algn="ctr">
              <a:buNone/>
            </a:lvl6pPr>
            <a:lvl7pPr marL="2742899" indent="0" algn="ctr">
              <a:buNone/>
            </a:lvl7pPr>
            <a:lvl8pPr marL="3200048" indent="0" algn="ctr">
              <a:buNone/>
            </a:lvl8pPr>
            <a:lvl9pPr marL="3657198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235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9575BA-B949-4FA4-8ABF-D1AC00ECA8A5}" type="datetime1">
              <a:rPr lang="en-US" smtClean="0"/>
              <a:t>6/27/2017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92553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95903E-55F0-4349-B170-007937E052AD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2000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3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30" rIns="9143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F9D9CE-BCF1-47BC-9BAC-FBDFCFD6FBEE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6248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4F358B-6464-481B-A51C-B031DE7ED0D4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77927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532D8-A0D3-486A-B0E1-A65940923F4C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71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BCC77-A7CE-4B40-8CCB-CD5B9ACDCFD0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21148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6E3AA-E848-47DD-A3A4-C8FB07855167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87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1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1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1" y="274321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AE4FC42-E2C1-43BB-A535-A6D0D7B1E28D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89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30" tIns="0" rIns="91430" anchor="t"/>
          <a:lstStyle>
            <a:lvl1pPr marL="0" marR="18286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A27C39-F619-40DD-8232-B370EB58D10B}" type="datetime1">
              <a:rPr lang="en-US" smtClean="0">
                <a:solidFill>
                  <a:prstClr val="white"/>
                </a:solidFill>
              </a:rPr>
              <a:t>6/27/2017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7594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CD1E66-5BB9-4FF9-BE88-5ADBACDF8C09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1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458A2-F773-41AD-8AA7-431594F13898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39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  <a:prstGeom prst="rect">
            <a:avLst/>
          </a:prstGeom>
        </p:spPr>
        <p:txBody>
          <a:bodyPr vert="horz" lIns="91409" tIns="45705" rIns="91409" bIns="457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09" tIns="45705" rIns="91409" bIns="4570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5" y="6407947"/>
            <a:ext cx="2350681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7"/>
            <a:ext cx="365760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86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640" indent="-255948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586" indent="-22852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252" indent="-22852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23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47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59967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197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672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246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0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30" tIns="45715" rIns="91430" bIns="4571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30" tIns="45715" rIns="91430" bIns="4571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6/27/2017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56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20" indent="-256004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23" indent="-22857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441" indent="-22857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874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49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2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59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17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74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7058" y="1994929"/>
            <a:ext cx="845316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defTabSz="916932"/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4800" b="1" spc="5" dirty="0">
                <a:solidFill>
                  <a:prstClr val="black"/>
                </a:solidFill>
                <a:latin typeface="Arial"/>
                <a:cs typeface="Arial"/>
              </a:rPr>
              <a:t>ậ</a:t>
            </a:r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4800" b="1" spc="14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sz="4800" b="1">
                <a:solidFill>
                  <a:prstClr val="black"/>
                </a:solidFill>
                <a:latin typeface="Arial"/>
                <a:cs typeface="Arial"/>
              </a:rPr>
              <a:t>tr</a:t>
            </a:r>
            <a:r>
              <a:rPr sz="4800" b="1" spc="-15">
                <a:solidFill>
                  <a:prstClr val="black"/>
                </a:solidFill>
                <a:latin typeface="Arial"/>
                <a:cs typeface="Arial"/>
              </a:rPr>
              <a:t>ì</a:t>
            </a:r>
            <a:r>
              <a:rPr sz="4800" b="1" spc="-25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4800" b="1" spc="-3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4800" b="1" spc="13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4800" b="1">
                <a:solidFill>
                  <a:prstClr val="black"/>
                </a:solidFill>
                <a:latin typeface="Arial"/>
                <a:cs typeface="Arial"/>
              </a:rPr>
              <a:t>Cơ Sở Dữ Liệu</a:t>
            </a:r>
            <a:endParaRPr sz="48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569082" y="4294171"/>
            <a:ext cx="5372774" cy="78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Trần Việt Khánh </a:t>
            </a:r>
          </a:p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Trường Cao Đẳng Kỹ Thuật Lý Tự Trọng</a:t>
            </a:r>
            <a:endParaRPr b="1">
              <a:solidFill>
                <a:srgbClr val="000099"/>
              </a:solidFill>
              <a:latin typeface="Tahoma"/>
              <a:cs typeface="Tahoma"/>
            </a:endParaRPr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>
          <a:xfrm>
            <a:off x="5638800" y="6428270"/>
            <a:ext cx="3392325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5: </a:t>
            </a:r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Đối Tượng DataAdapter và DataSet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4266005"/>
            <a:ext cx="8927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solidFill>
                  <a:srgbClr val="FF0000"/>
                </a:solidFill>
              </a:rPr>
              <a:t>5.3 Sử dụng DataSet để nhận giá trị trả về từ DataAdapter</a:t>
            </a:r>
            <a:endParaRPr lang="vi-VN" sz="2400">
              <a:solidFill>
                <a:srgbClr val="FF0000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79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US" sz="2400" b="1" smtClean="0">
                <a:solidFill>
                  <a:srgbClr val="FF0000"/>
                </a:solidFill>
              </a:rPr>
              <a:t>Khái niệm về DataAdapter ?</a:t>
            </a:r>
          </a:p>
          <a:p>
            <a:endParaRPr lang="vi-VN" sz="2400" b="1" smtClean="0"/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1600"/>
              <a:t>Để lấy </a:t>
            </a:r>
            <a:r>
              <a:rPr lang="en-US" sz="1600" smtClean="0"/>
              <a:t>thông tin của các table </a:t>
            </a:r>
            <a:r>
              <a:rPr lang="en-US" sz="1600"/>
              <a:t>từ </a:t>
            </a:r>
            <a:r>
              <a:rPr lang="en-US" sz="1600" smtClean="0"/>
              <a:t>nguồn cơ sở </a:t>
            </a:r>
            <a:r>
              <a:rPr lang="en-US" sz="1600"/>
              <a:t>dữ liệu về cho </a:t>
            </a:r>
            <a:r>
              <a:rPr lang="en-US" sz="1600" smtClean="0"/>
              <a:t>DataSet, DataTable </a:t>
            </a:r>
            <a:r>
              <a:rPr lang="en-US" sz="1600"/>
              <a:t>chúng ta </a:t>
            </a:r>
            <a:r>
              <a:rPr lang="en-US" sz="1600" smtClean="0"/>
              <a:t>sử dụng </a:t>
            </a:r>
            <a:r>
              <a:rPr lang="en-US" sz="1600"/>
              <a:t>một đối </a:t>
            </a:r>
            <a:r>
              <a:rPr lang="en-US" sz="1600" smtClean="0"/>
              <a:t>tượng trung gian </a:t>
            </a:r>
            <a:r>
              <a:rPr lang="en-US" sz="1600"/>
              <a:t>gọi là DataAdapter. </a:t>
            </a:r>
            <a:r>
              <a:rPr lang="en-US" sz="1600" smtClean="0"/>
              <a:t>Chúng </a:t>
            </a:r>
            <a:r>
              <a:rPr lang="en-US" sz="1600"/>
              <a:t>ta có thể thao tác </a:t>
            </a:r>
            <a:r>
              <a:rPr lang="en-US" sz="1600" smtClean="0"/>
              <a:t>di chuyển</a:t>
            </a:r>
            <a:r>
              <a:rPr lang="en-US" sz="1600"/>
              <a:t>, thêm, sửa hủy trên các bảng của DataSet và cập </a:t>
            </a:r>
            <a:r>
              <a:rPr lang="en-US" sz="1600" smtClean="0"/>
              <a:t>nhật các </a:t>
            </a:r>
            <a:r>
              <a:rPr lang="en-US" sz="1600"/>
              <a:t>thay đổi đó về </a:t>
            </a:r>
            <a:r>
              <a:rPr lang="en-US" sz="1600" smtClean="0"/>
              <a:t>nguồn cơ sở </a:t>
            </a:r>
            <a:r>
              <a:rPr lang="en-US" sz="1600"/>
              <a:t>dữ liệu thông qua đối </a:t>
            </a:r>
            <a:r>
              <a:rPr lang="en-US" sz="1600" smtClean="0"/>
              <a:t>tượng này.</a:t>
            </a:r>
            <a:endParaRPr lang="en-US" sz="1600"/>
          </a:p>
        </p:txBody>
      </p:sp>
      <p:sp>
        <p:nvSpPr>
          <p:cNvPr id="72" name="Rectangle 71"/>
          <p:cNvSpPr/>
          <p:nvPr/>
        </p:nvSpPr>
        <p:spPr>
          <a:xfrm>
            <a:off x="533400" y="5943600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/>
              <a:t>Hình 1.1 Sử dụng DataApter lấy dữ liệu về cho DataSet, DataTable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163" y="3065859"/>
            <a:ext cx="5166911" cy="2877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874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/>
              <a:t>2. </a:t>
            </a:r>
            <a:r>
              <a:rPr lang="en-US" sz="3200" b="1" smtClean="0">
                <a:solidFill>
                  <a:srgbClr val="FF0000"/>
                </a:solidFill>
              </a:rPr>
              <a:t>Khởi tạo đối tượng DataAdapter </a:t>
            </a:r>
            <a:endParaRPr lang="en-US" sz="2800" b="1" smtClean="0">
              <a:solidFill>
                <a:srgbClr val="FF0000"/>
              </a:solidFill>
            </a:endParaRPr>
          </a:p>
          <a:p>
            <a:endParaRPr lang="vi-VN" sz="1200" b="1" smtClean="0"/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 smtClean="0"/>
              <a:t>C</a:t>
            </a:r>
            <a:r>
              <a:rPr lang="en-US" smtClean="0"/>
              <a:t>húng </a:t>
            </a:r>
            <a:r>
              <a:rPr lang="en-US"/>
              <a:t>ta cần khai báo rõ </a:t>
            </a:r>
            <a:r>
              <a:rPr lang="en-US" smtClean="0"/>
              <a:t>DataAdapter để sử </a:t>
            </a:r>
            <a:r>
              <a:rPr lang="en-US"/>
              <a:t>dụng theo Data </a:t>
            </a:r>
            <a:r>
              <a:rPr lang="en-US" smtClean="0"/>
              <a:t>Provider là SqlDataAdapter</a:t>
            </a:r>
            <a:r>
              <a:rPr lang="en-US"/>
              <a:t>. Lớp này </a:t>
            </a:r>
            <a:r>
              <a:rPr lang="en-US" smtClean="0"/>
              <a:t>thuộc thư viện SysTem.Data.SqlClient.SqlDataAdapter</a:t>
            </a:r>
            <a:endParaRPr lang="en-US"/>
          </a:p>
          <a:p>
            <a:endParaRPr lang="en-US" sz="1600" smtClean="0"/>
          </a:p>
          <a:p>
            <a:r>
              <a:rPr lang="en-US" sz="1600" smtClean="0"/>
              <a:t>SqlDataAdapter </a:t>
            </a:r>
            <a:r>
              <a:rPr lang="en-US" sz="1600"/>
              <a:t>có </a:t>
            </a:r>
            <a:r>
              <a:rPr lang="en-US" sz="1600" smtClean="0"/>
              <a:t>các phương thức như sau: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1 : không có đối </a:t>
            </a:r>
            <a:r>
              <a:rPr lang="en-US" sz="1600" smtClean="0"/>
              <a:t>số.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SqlDataAdapter();</a:t>
            </a:r>
            <a:endParaRPr lang="en-US" sz="1600"/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 smtClean="0">
                <a:solidFill>
                  <a:srgbClr val="FF0000"/>
                </a:solidFill>
              </a:rPr>
              <a:t>();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2: có một đối </a:t>
            </a:r>
            <a:r>
              <a:rPr lang="en-US" sz="1600" smtClean="0"/>
              <a:t>số là sqlCommand </a:t>
            </a:r>
            <a:r>
              <a:rPr lang="en-US" sz="1600"/>
              <a:t>được khai báo như một </a:t>
            </a:r>
            <a:r>
              <a:rPr lang="en-US" sz="1600" smtClean="0"/>
              <a:t>thuộc tính.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SqlDataAdapter(SqlCommand selectCommand);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</a:t>
            </a:r>
            <a:r>
              <a:rPr lang="en-US" sz="1600" smtClean="0"/>
              <a:t>” //</a:t>
            </a:r>
            <a:r>
              <a:rPr lang="en-US" sz="1400" smtClean="0"/>
              <a:t>nên sử dụng StoreProcedure</a:t>
            </a:r>
            <a:endParaRPr lang="en-US" sz="1400"/>
          </a:p>
          <a:p>
            <a:r>
              <a:rPr lang="en-US" sz="1600" smtClean="0"/>
              <a:t>	SqlCommand </a:t>
            </a:r>
            <a:r>
              <a:rPr lang="en-US" sz="1600"/>
              <a:t>cmd=new SqlCommand(strSQL,myconnect);</a:t>
            </a:r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SqlDataAdapter(cmd</a:t>
            </a:r>
            <a:r>
              <a:rPr lang="en-US" sz="1600" smtClean="0">
                <a:solidFill>
                  <a:srgbClr val="FF0000"/>
                </a:solidFill>
              </a:rPr>
              <a:t>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98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/>
              <a:t>2. </a:t>
            </a:r>
            <a:r>
              <a:rPr lang="en-US" sz="2400" b="1" smtClean="0">
                <a:solidFill>
                  <a:srgbClr val="FF0000"/>
                </a:solidFill>
              </a:rPr>
              <a:t>Khởi tạo đối tượng  DataAdapter </a:t>
            </a:r>
          </a:p>
          <a:p>
            <a:endParaRPr lang="vi-VN" sz="24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smtClean="0"/>
              <a:t>Dạng </a:t>
            </a:r>
            <a:r>
              <a:rPr lang="en-US" sz="1600"/>
              <a:t>3: có hai đối </a:t>
            </a:r>
            <a:r>
              <a:rPr lang="en-US" sz="1600" smtClean="0"/>
              <a:t>số</a:t>
            </a:r>
            <a:r>
              <a:rPr lang="en-US" sz="1600"/>
              <a:t> </a:t>
            </a:r>
            <a:r>
              <a:rPr lang="en-US" sz="1600" smtClean="0"/>
              <a:t>là </a:t>
            </a:r>
            <a:r>
              <a:rPr lang="en-US" sz="1600"/>
              <a:t>một selectCommand và một đối </a:t>
            </a:r>
            <a:r>
              <a:rPr lang="en-US" sz="1600" smtClean="0"/>
              <a:t>tượng SqlConnection.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SqlDataAdapter(string </a:t>
            </a:r>
            <a:r>
              <a:rPr lang="en-US" sz="1600" i="1"/>
              <a:t>selectCommandText</a:t>
            </a:r>
            <a:r>
              <a:rPr lang="en-US" sz="1600" i="1" smtClean="0"/>
              <a:t>, </a:t>
            </a:r>
            <a:r>
              <a:rPr lang="en-US" sz="1600" b="1" smtClean="0"/>
              <a:t>SqlConnection </a:t>
            </a:r>
            <a:r>
              <a:rPr lang="en-US" sz="1600" i="1" smtClean="0"/>
              <a:t>cn</a:t>
            </a:r>
            <a:r>
              <a:rPr lang="en-US" sz="1600" b="1" smtClean="0"/>
              <a:t>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</a:t>
            </a:r>
            <a:r>
              <a:rPr lang="en-US" sz="1600" smtClean="0"/>
              <a:t>”;</a:t>
            </a:r>
            <a:r>
              <a:rPr lang="en-US" sz="1400" smtClean="0"/>
              <a:t>//nên sử dụng StoreProcedure</a:t>
            </a:r>
            <a:endParaRPr lang="en-US" sz="1600"/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</a:t>
            </a:r>
            <a:r>
              <a:rPr lang="en-US" sz="1600" smtClean="0">
                <a:solidFill>
                  <a:srgbClr val="FF0000"/>
                </a:solidFill>
              </a:rPr>
              <a:t>new SqlDataAdapter(strSQL,cn);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4: có hai đối </a:t>
            </a:r>
            <a:r>
              <a:rPr lang="en-US" sz="1600" smtClean="0"/>
              <a:t>số là </a:t>
            </a:r>
            <a:r>
              <a:rPr lang="en-US" sz="1600"/>
              <a:t>một selectCommand và </a:t>
            </a:r>
            <a:r>
              <a:rPr lang="en-US" sz="1600" smtClean="0"/>
              <a:t>một </a:t>
            </a:r>
            <a:r>
              <a:rPr lang="en-US" sz="1600"/>
              <a:t>chuỗi connectionstring</a:t>
            </a:r>
            <a:r>
              <a:rPr lang="en-US" sz="160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SqlDataAdapter(string </a:t>
            </a:r>
            <a:r>
              <a:rPr lang="en-US" sz="1600" i="1"/>
              <a:t>selectCommandText</a:t>
            </a:r>
            <a:r>
              <a:rPr lang="en-US" sz="1600" i="1" smtClean="0"/>
              <a:t>, </a:t>
            </a:r>
            <a:r>
              <a:rPr lang="en-US" sz="1600" b="1" smtClean="0"/>
              <a:t>string </a:t>
            </a:r>
            <a:r>
              <a:rPr lang="en-US" sz="1600" i="1"/>
              <a:t>c</a:t>
            </a:r>
            <a:r>
              <a:rPr lang="en-US" sz="1600" i="1" smtClean="0"/>
              <a:t>onnectionstring</a:t>
            </a:r>
            <a:r>
              <a:rPr lang="en-US" sz="1600" b="1"/>
              <a:t>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string </a:t>
            </a:r>
            <a:r>
              <a:rPr lang="en-US" sz="1600"/>
              <a:t>strconn=“Intergrated Security=SSPI; Initial </a:t>
            </a:r>
            <a:r>
              <a:rPr lang="en-US" sz="1600" smtClean="0"/>
              <a:t>Catalog=QLBH</a:t>
            </a:r>
            <a:r>
              <a:rPr lang="en-US" sz="1600"/>
              <a:t>; Data </a:t>
            </a:r>
            <a:r>
              <a:rPr lang="en-US" sz="1600" smtClean="0"/>
              <a:t>Source</a:t>
            </a:r>
            <a:r>
              <a:rPr lang="en-US" sz="1600"/>
              <a:t>=(local)”;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khachhang”;</a:t>
            </a:r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SqlDataAdapter(strSQL,strconn);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07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/>
              <a:t>3. </a:t>
            </a:r>
            <a:r>
              <a:rPr lang="en-US" sz="2400">
                <a:solidFill>
                  <a:srgbClr val="FF0000"/>
                </a:solidFill>
              </a:rPr>
              <a:t>Khái 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vi-VN" sz="1200" b="1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b="1" smtClean="0"/>
              <a:t>DataSet: </a:t>
            </a:r>
            <a:r>
              <a:rPr lang="en-US" sz="1600"/>
              <a:t>là một mô hình CSDL quan hệ thu nhỏ nhằm đáp ứng các yêu cầu </a:t>
            </a:r>
            <a:r>
              <a:rPr lang="en-US" sz="1600" smtClean="0"/>
              <a:t>cần thiết của </a:t>
            </a:r>
            <a:r>
              <a:rPr lang="en-US" sz="1600"/>
              <a:t>ứng dụng. DataSet chứa các bảng (DataTable), các quan hệ (DataRelation) và các ràng buộc (Constraint</a:t>
            </a:r>
            <a:r>
              <a:rPr lang="en-US" sz="1600" smtClean="0"/>
              <a:t>). </a:t>
            </a:r>
          </a:p>
          <a:p>
            <a:r>
              <a:rPr lang="en-US" sz="1600" smtClean="0"/>
              <a:t>	DataSet thuộc thư viện sau : </a:t>
            </a:r>
            <a:r>
              <a:rPr lang="en-US" sz="1600" b="1" smtClean="0"/>
              <a:t>SysTem.Data.DataSet</a:t>
            </a:r>
          </a:p>
          <a:p>
            <a:endParaRPr lang="en-US" sz="1600" b="1" smtClean="0"/>
          </a:p>
          <a:p>
            <a:r>
              <a:rPr lang="en-US" sz="1600" b="1">
                <a:solidFill>
                  <a:srgbClr val="FF0000"/>
                </a:solidFill>
              </a:rPr>
              <a:t>	</a:t>
            </a:r>
            <a:r>
              <a:rPr lang="en-US" sz="1600" smtClean="0"/>
              <a:t>Kh</a:t>
            </a:r>
            <a:r>
              <a:rPr lang="vi-VN" sz="1600"/>
              <a:t>ai báo </a:t>
            </a:r>
            <a:r>
              <a:rPr lang="en-US" sz="1600"/>
              <a:t>để sử dung</a:t>
            </a:r>
            <a:r>
              <a:rPr lang="vi-VN" sz="1600"/>
              <a:t>:</a:t>
            </a:r>
          </a:p>
          <a:p>
            <a:r>
              <a:rPr lang="en-US" sz="1600"/>
              <a:t>		</a:t>
            </a:r>
            <a:r>
              <a:rPr lang="en-US" sz="1600" smtClean="0"/>
              <a:t>	DataSet ds </a:t>
            </a:r>
            <a:r>
              <a:rPr lang="en-US" sz="1600"/>
              <a:t>=new DataSet 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	Hoặc</a:t>
            </a:r>
          </a:p>
          <a:p>
            <a:r>
              <a:rPr lang="nn-NO" sz="1600"/>
              <a:t>		</a:t>
            </a:r>
            <a:r>
              <a:rPr lang="en-US" sz="1600"/>
              <a:t> </a:t>
            </a:r>
            <a:r>
              <a:rPr lang="en-US" sz="1600" smtClean="0"/>
              <a:t>	DataSet </a:t>
            </a:r>
            <a:r>
              <a:rPr lang="nn-NO" sz="1600" smtClean="0"/>
              <a:t>ds </a:t>
            </a:r>
            <a:r>
              <a:rPr lang="nn-NO" sz="1600"/>
              <a:t>=new </a:t>
            </a:r>
            <a:r>
              <a:rPr lang="en-US" sz="1600"/>
              <a:t>DataSet </a:t>
            </a:r>
            <a:r>
              <a:rPr lang="nn-NO" sz="1600" smtClean="0"/>
              <a:t>(string dataSetName)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DataTable: </a:t>
            </a:r>
            <a:r>
              <a:rPr lang="en-US" sz="1600" smtClean="0"/>
              <a:t>d</a:t>
            </a:r>
            <a:r>
              <a:rPr lang="vi-VN" sz="1600" smtClean="0"/>
              <a:t>ữ </a:t>
            </a:r>
            <a:r>
              <a:rPr lang="vi-VN" sz="1600"/>
              <a:t>liệu </a:t>
            </a:r>
            <a:r>
              <a:rPr lang="en-US" sz="1600" smtClean="0"/>
              <a:t>của một</a:t>
            </a:r>
            <a:r>
              <a:rPr lang="vi-VN" sz="1600" smtClean="0"/>
              <a:t> </a:t>
            </a:r>
            <a:r>
              <a:rPr lang="vi-VN" sz="1600"/>
              <a:t>bảng trong </a:t>
            </a:r>
            <a:r>
              <a:rPr lang="en-US" sz="1600" smtClean="0"/>
              <a:t>cơ sở</a:t>
            </a:r>
            <a:r>
              <a:rPr lang="vi-VN" sz="1600" smtClean="0"/>
              <a:t> </a:t>
            </a:r>
            <a:r>
              <a:rPr lang="vi-VN" sz="1600"/>
              <a:t>dữ liệu được lấy về và đưa </a:t>
            </a:r>
            <a:r>
              <a:rPr lang="vi-VN" sz="1600" smtClean="0"/>
              <a:t>vào</a:t>
            </a:r>
            <a:r>
              <a:rPr lang="en-US" sz="1600" smtClean="0"/>
              <a:t> DataTable</a:t>
            </a:r>
            <a:r>
              <a:rPr lang="en-US" sz="1600"/>
              <a:t>.</a:t>
            </a:r>
            <a:endParaRPr lang="en-US" sz="1600" smtClean="0"/>
          </a:p>
          <a:p>
            <a:pPr lvl="1"/>
            <a:r>
              <a:rPr lang="en-US" sz="1600" smtClean="0"/>
              <a:t>	DataTable </a:t>
            </a:r>
            <a:r>
              <a:rPr lang="en-US" sz="1600"/>
              <a:t>thuộc thư viện sau : </a:t>
            </a:r>
            <a:r>
              <a:rPr lang="en-US" sz="1600" b="1" smtClean="0"/>
              <a:t>SysTem.Data.DataTable</a:t>
            </a:r>
          </a:p>
          <a:p>
            <a:pPr lvl="1"/>
            <a:endParaRPr lang="en-US" sz="1600" b="1">
              <a:solidFill>
                <a:srgbClr val="FF0000"/>
              </a:solidFill>
            </a:endParaRPr>
          </a:p>
          <a:p>
            <a:r>
              <a:rPr lang="en-US" smtClean="0"/>
              <a:t>	</a:t>
            </a:r>
            <a:r>
              <a:rPr lang="en-US" sz="1600" smtClean="0"/>
              <a:t>Kh</a:t>
            </a:r>
            <a:r>
              <a:rPr lang="vi-VN" sz="1600" smtClean="0"/>
              <a:t>ai </a:t>
            </a:r>
            <a:r>
              <a:rPr lang="vi-VN" sz="1600"/>
              <a:t>báo </a:t>
            </a:r>
            <a:r>
              <a:rPr lang="en-US" sz="1600" smtClean="0"/>
              <a:t>để sử dung</a:t>
            </a:r>
            <a:r>
              <a:rPr lang="vi-VN" sz="1600" smtClean="0"/>
              <a:t>:</a:t>
            </a:r>
            <a:endParaRPr lang="vi-VN" sz="1600"/>
          </a:p>
          <a:p>
            <a:r>
              <a:rPr lang="en-US" sz="1600" smtClean="0"/>
              <a:t>			DataTable dt=new </a:t>
            </a:r>
            <a:r>
              <a:rPr lang="en-US" sz="1600"/>
              <a:t>DataTable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 smtClean="0"/>
              <a:t>	Hoặc</a:t>
            </a:r>
            <a:endParaRPr lang="en-US" sz="1600"/>
          </a:p>
          <a:p>
            <a:r>
              <a:rPr lang="nn-NO" sz="1600" smtClean="0"/>
              <a:t>			DataTable dt=new </a:t>
            </a:r>
            <a:r>
              <a:rPr lang="nn-NO" sz="1600"/>
              <a:t>DataTable(&lt;tên bảng</a:t>
            </a:r>
            <a:r>
              <a:rPr lang="nn-NO" sz="1600" smtClean="0"/>
              <a:t>&gt;);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47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/>
              <a:t>4</a:t>
            </a:r>
            <a:r>
              <a:rPr lang="en-US" sz="2400" b="1" smtClean="0"/>
              <a:t>. </a:t>
            </a:r>
            <a:r>
              <a:rPr lang="en-US" sz="2400">
                <a:solidFill>
                  <a:srgbClr val="FF0000"/>
                </a:solidFill>
              </a:rPr>
              <a:t>Khái 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vi-VN" sz="1200" b="1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b="1" smtClean="0"/>
              <a:t>DataSet: </a:t>
            </a:r>
            <a:r>
              <a:rPr lang="en-US" sz="1600"/>
              <a:t>là một mô hình CSDL quan hệ thu nhỏ nhằm đáp ứng các yêu cầu </a:t>
            </a:r>
            <a:r>
              <a:rPr lang="en-US" sz="1600" smtClean="0"/>
              <a:t>cần thiết của </a:t>
            </a:r>
            <a:r>
              <a:rPr lang="en-US" sz="1600"/>
              <a:t>ứng dụng. DataSet chứa các bảng (DataTable), các quan hệ (DataRelation) và các ràng buộc (Constraint</a:t>
            </a:r>
            <a:r>
              <a:rPr lang="en-US" sz="1600" smtClean="0"/>
              <a:t>). </a:t>
            </a:r>
          </a:p>
          <a:p>
            <a:r>
              <a:rPr lang="en-US" sz="1600" smtClean="0"/>
              <a:t>	DataSet thuộc thư viện sau : </a:t>
            </a:r>
            <a:r>
              <a:rPr lang="en-US" sz="1600" b="1" smtClean="0"/>
              <a:t>SysTem.Data.DataSet</a:t>
            </a:r>
          </a:p>
          <a:p>
            <a:endParaRPr lang="en-US" sz="1600" b="1" smtClean="0"/>
          </a:p>
          <a:p>
            <a:r>
              <a:rPr lang="en-US" sz="1600" b="1">
                <a:solidFill>
                  <a:srgbClr val="FF0000"/>
                </a:solidFill>
              </a:rPr>
              <a:t>	</a:t>
            </a:r>
            <a:r>
              <a:rPr lang="en-US" sz="1600" smtClean="0"/>
              <a:t>Kh</a:t>
            </a:r>
            <a:r>
              <a:rPr lang="vi-VN" sz="1600"/>
              <a:t>ai báo </a:t>
            </a:r>
            <a:r>
              <a:rPr lang="en-US" sz="1600"/>
              <a:t>để sử dung</a:t>
            </a:r>
            <a:r>
              <a:rPr lang="vi-VN" sz="1600"/>
              <a:t>:</a:t>
            </a:r>
          </a:p>
          <a:p>
            <a:r>
              <a:rPr lang="en-US" sz="1600"/>
              <a:t>		</a:t>
            </a:r>
            <a:r>
              <a:rPr lang="en-US" sz="1600" smtClean="0"/>
              <a:t>	DataSet ds </a:t>
            </a:r>
            <a:r>
              <a:rPr lang="en-US" sz="1600"/>
              <a:t>=new DataSet 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	Hoặc</a:t>
            </a:r>
          </a:p>
          <a:p>
            <a:r>
              <a:rPr lang="nn-NO" sz="1600"/>
              <a:t>		</a:t>
            </a:r>
            <a:r>
              <a:rPr lang="en-US" sz="1600"/>
              <a:t> </a:t>
            </a:r>
            <a:r>
              <a:rPr lang="en-US" sz="1600" smtClean="0"/>
              <a:t>	DataSet </a:t>
            </a:r>
            <a:r>
              <a:rPr lang="nn-NO" sz="1600" smtClean="0"/>
              <a:t>ds </a:t>
            </a:r>
            <a:r>
              <a:rPr lang="nn-NO" sz="1600"/>
              <a:t>=new </a:t>
            </a:r>
            <a:r>
              <a:rPr lang="en-US" sz="1600"/>
              <a:t>DataSet </a:t>
            </a:r>
            <a:r>
              <a:rPr lang="nn-NO" sz="1600" smtClean="0"/>
              <a:t>(string dataSetName)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DataTable: </a:t>
            </a:r>
            <a:r>
              <a:rPr lang="en-US" sz="1600" smtClean="0"/>
              <a:t>d</a:t>
            </a:r>
            <a:r>
              <a:rPr lang="vi-VN" sz="1600" smtClean="0"/>
              <a:t>ữ </a:t>
            </a:r>
            <a:r>
              <a:rPr lang="vi-VN" sz="1600"/>
              <a:t>liệu </a:t>
            </a:r>
            <a:r>
              <a:rPr lang="en-US" sz="1600" smtClean="0"/>
              <a:t>của một</a:t>
            </a:r>
            <a:r>
              <a:rPr lang="vi-VN" sz="1600" smtClean="0"/>
              <a:t> </a:t>
            </a:r>
            <a:r>
              <a:rPr lang="vi-VN" sz="1600"/>
              <a:t>bảng trong </a:t>
            </a:r>
            <a:r>
              <a:rPr lang="en-US" sz="1600" smtClean="0"/>
              <a:t>cơ sở</a:t>
            </a:r>
            <a:r>
              <a:rPr lang="vi-VN" sz="1600" smtClean="0"/>
              <a:t> </a:t>
            </a:r>
            <a:r>
              <a:rPr lang="vi-VN" sz="1600"/>
              <a:t>dữ liệu được lấy về và đưa </a:t>
            </a:r>
            <a:r>
              <a:rPr lang="vi-VN" sz="1600" smtClean="0"/>
              <a:t>vào</a:t>
            </a:r>
            <a:r>
              <a:rPr lang="en-US" sz="1600" smtClean="0"/>
              <a:t> DataTable</a:t>
            </a:r>
            <a:r>
              <a:rPr lang="en-US" sz="1600"/>
              <a:t>.</a:t>
            </a:r>
            <a:endParaRPr lang="en-US" sz="1600" smtClean="0"/>
          </a:p>
          <a:p>
            <a:pPr lvl="1"/>
            <a:r>
              <a:rPr lang="en-US" sz="1600" smtClean="0"/>
              <a:t>	DataTable </a:t>
            </a:r>
            <a:r>
              <a:rPr lang="en-US" sz="1600"/>
              <a:t>thuộc thư viện sau : </a:t>
            </a:r>
            <a:r>
              <a:rPr lang="en-US" sz="1600" b="1" smtClean="0"/>
              <a:t>SysTem.Data.DataTable</a:t>
            </a:r>
          </a:p>
          <a:p>
            <a:pPr lvl="1"/>
            <a:endParaRPr lang="en-US" sz="1600" b="1">
              <a:solidFill>
                <a:srgbClr val="FF0000"/>
              </a:solidFill>
            </a:endParaRPr>
          </a:p>
          <a:p>
            <a:r>
              <a:rPr lang="en-US" smtClean="0"/>
              <a:t>	</a:t>
            </a:r>
            <a:r>
              <a:rPr lang="en-US" sz="1600" smtClean="0"/>
              <a:t>Kh</a:t>
            </a:r>
            <a:r>
              <a:rPr lang="vi-VN" sz="1600" smtClean="0"/>
              <a:t>ai </a:t>
            </a:r>
            <a:r>
              <a:rPr lang="vi-VN" sz="1600"/>
              <a:t>báo </a:t>
            </a:r>
            <a:r>
              <a:rPr lang="en-US" sz="1600" smtClean="0"/>
              <a:t>để sử dung</a:t>
            </a:r>
            <a:r>
              <a:rPr lang="vi-VN" sz="1600" smtClean="0"/>
              <a:t>:</a:t>
            </a:r>
            <a:endParaRPr lang="vi-VN" sz="1600"/>
          </a:p>
          <a:p>
            <a:r>
              <a:rPr lang="en-US" sz="1600" smtClean="0"/>
              <a:t>			DataTable dt=new </a:t>
            </a:r>
            <a:r>
              <a:rPr lang="en-US" sz="1600"/>
              <a:t>DataTable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 smtClean="0"/>
              <a:t>	Hoặc</a:t>
            </a:r>
            <a:endParaRPr lang="en-US" sz="1600"/>
          </a:p>
          <a:p>
            <a:r>
              <a:rPr lang="nn-NO" sz="1600" smtClean="0"/>
              <a:t>			DataTable dt=new </a:t>
            </a:r>
            <a:r>
              <a:rPr lang="nn-NO" sz="1600"/>
              <a:t>DataTable(&lt;tên bảng</a:t>
            </a:r>
            <a:r>
              <a:rPr lang="nn-NO" sz="1600" smtClean="0"/>
              <a:t>&gt;);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00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/>
              <a:t>4</a:t>
            </a:r>
            <a:r>
              <a:rPr lang="en-US" sz="2400" b="1" smtClean="0"/>
              <a:t>. </a:t>
            </a:r>
            <a:r>
              <a:rPr lang="en-US" sz="2400">
                <a:solidFill>
                  <a:srgbClr val="FF0000"/>
                </a:solidFill>
              </a:rPr>
              <a:t>Khái 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en-US" sz="24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DataColumn: </a:t>
            </a:r>
            <a:r>
              <a:rPr lang="en-US" sz="1600"/>
              <a:t>là tập hợp </a:t>
            </a:r>
            <a:r>
              <a:rPr lang="en-US" sz="1600" smtClean="0"/>
              <a:t>các cột trong </a:t>
            </a:r>
            <a:r>
              <a:rPr lang="en-US" sz="1600"/>
              <a:t>cấu trúc </a:t>
            </a:r>
            <a:r>
              <a:rPr lang="en-US" sz="1600" smtClean="0"/>
              <a:t>của một </a:t>
            </a:r>
            <a:r>
              <a:rPr lang="en-US" sz="1600"/>
              <a:t>bảng</a:t>
            </a:r>
            <a:r>
              <a:rPr lang="en-US" sz="160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endParaRPr lang="en-US" sz="1600" b="1" smtClean="0"/>
          </a:p>
          <a:p>
            <a:endParaRPr lang="en-US" sz="1600" b="1"/>
          </a:p>
          <a:p>
            <a:endParaRPr lang="en-US" sz="1600" b="1" smtClean="0"/>
          </a:p>
          <a:p>
            <a:endParaRPr lang="en-US" sz="1600" b="1"/>
          </a:p>
          <a:p>
            <a:endParaRPr lang="en-US" sz="16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DataRow: </a:t>
            </a:r>
            <a:r>
              <a:rPr lang="en-US" sz="1600" smtClean="0"/>
              <a:t>là </a:t>
            </a:r>
            <a:r>
              <a:rPr lang="en-US" sz="1600"/>
              <a:t>tập hợp các dòng dữ liệu </a:t>
            </a:r>
            <a:r>
              <a:rPr lang="en-US" sz="1600" smtClean="0"/>
              <a:t>của một </a:t>
            </a:r>
            <a:r>
              <a:rPr lang="en-US" sz="1600"/>
              <a:t>bảng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781300"/>
            <a:ext cx="705802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800600"/>
            <a:ext cx="69246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438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1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Bài mới: 5. Sử dụng DataSet để nhận giá trị trả về từ DataAdapter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516082"/>
            <a:ext cx="8991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</a:rPr>
              <a:t>5.1 Đưa dữ liệu vào DataSet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1: </a:t>
            </a:r>
            <a:r>
              <a:rPr lang="en-US" sz="1600" smtClean="0"/>
              <a:t>Lấy dữ liệu từ nguồn cơ sở dữ liệu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>
              <a:solidFill>
                <a:srgbClr val="FF0000"/>
              </a:solidFill>
            </a:endParaRPr>
          </a:p>
          <a:p>
            <a:r>
              <a:rPr lang="en-US" sz="1600" smtClean="0"/>
              <a:t>	</a:t>
            </a:r>
            <a:r>
              <a:rPr lang="en-US" sz="1600"/>
              <a:t>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 smtClean="0"/>
              <a:t>  cmd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/>
              <a:t>("sp_LayDSSinhVienTheoLop", cn);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cmd.CommandType </a:t>
            </a:r>
            <a:r>
              <a:rPr lang="en-US" sz="1600"/>
              <a:t>= CommandType.StoredProcedure;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cmd.Parameters.Add</a:t>
            </a:r>
            <a:r>
              <a:rPr lang="en-US" sz="1600"/>
              <a:t>("@malop", SqlDbType.NVarChar).Value = malop;</a:t>
            </a:r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/>
              <a:t>(cmd</a:t>
            </a:r>
            <a:r>
              <a:rPr lang="en-US" sz="1600" smtClean="0"/>
              <a:t>);</a:t>
            </a:r>
          </a:p>
          <a:p>
            <a:endParaRPr lang="en-US" sz="16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/>
              <a:t>Bước 2:</a:t>
            </a:r>
            <a:r>
              <a:rPr lang="en-US" sz="1600"/>
              <a:t> Đỗ dữ liệu vào </a:t>
            </a:r>
            <a:r>
              <a:rPr lang="en-US" sz="1600" smtClean="0"/>
              <a:t>DataSet</a:t>
            </a:r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DataSet</a:t>
            </a:r>
            <a:r>
              <a:rPr lang="en-US" sz="1600" smtClean="0"/>
              <a:t> ds </a:t>
            </a:r>
            <a:r>
              <a:rPr lang="en-US" sz="1600"/>
              <a:t>= new </a:t>
            </a:r>
            <a:r>
              <a:rPr lang="en-US" sz="1600" smtClean="0">
                <a:solidFill>
                  <a:srgbClr val="FF0000"/>
                </a:solidFill>
              </a:rPr>
              <a:t>DataSet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/>
              <a:t>da.Fill(ds);</a:t>
            </a:r>
            <a:endParaRPr lang="en-US" sz="160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1328739">
            <a:off x="5831416" y="1726540"/>
            <a:ext cx="3048000" cy="661720"/>
          </a:xfrm>
          <a:prstGeom prst="wedgeEllipseCallout">
            <a:avLst>
              <a:gd name="adj1" fmla="val -41486"/>
              <a:gd name="adj2" fmla="val 8634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43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</a:rPr>
              <a:t>5.2 Đưa dữ liệu vào DataTable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1: </a:t>
            </a:r>
            <a:r>
              <a:rPr lang="en-US" sz="1600" smtClean="0"/>
              <a:t>Lấy dữ liệu từ nguồn cơ sở dữ liệu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>
              <a:solidFill>
                <a:srgbClr val="FF0000"/>
              </a:solidFill>
            </a:endParaRPr>
          </a:p>
          <a:p>
            <a:r>
              <a:rPr lang="en-US" sz="1600" smtClean="0"/>
              <a:t>	</a:t>
            </a:r>
            <a:r>
              <a:rPr lang="en-US" sz="1600"/>
              <a:t>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en-US" sz="1600" smtClean="0"/>
              <a:t>cmd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/>
              <a:t>("sp_LayDanhSachLop",cn);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cmd.CommandType </a:t>
            </a:r>
            <a:r>
              <a:rPr lang="en-US" sz="1600"/>
              <a:t>= CommandType.StoredProcedure;</a:t>
            </a:r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/>
              <a:t>(cmd</a:t>
            </a:r>
            <a:r>
              <a:rPr lang="en-US" sz="1600" smtClean="0"/>
              <a:t>);</a:t>
            </a:r>
          </a:p>
          <a:p>
            <a:endParaRPr lang="en-US" sz="160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2:</a:t>
            </a:r>
            <a:r>
              <a:rPr lang="en-US" sz="1600" smtClean="0"/>
              <a:t> Đỗ dữ liệu vào DataTable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DataTable</a:t>
            </a:r>
            <a:r>
              <a:rPr lang="en-US" sz="1600" smtClean="0"/>
              <a:t> </a:t>
            </a:r>
            <a:r>
              <a:rPr lang="en-US" sz="1600"/>
              <a:t>dt = new </a:t>
            </a:r>
            <a:r>
              <a:rPr lang="en-US" sz="1600">
                <a:solidFill>
                  <a:srgbClr val="FF0000"/>
                </a:solidFill>
              </a:rPr>
              <a:t>DataTable</a:t>
            </a:r>
            <a:r>
              <a:rPr lang="en-US" sz="1600"/>
              <a:t>();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da.Fill(dt</a:t>
            </a:r>
            <a:r>
              <a:rPr lang="en-US" sz="1600"/>
              <a:t>);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1146512">
            <a:off x="5521661" y="1308585"/>
            <a:ext cx="3048000" cy="661720"/>
          </a:xfrm>
          <a:prstGeom prst="wedgeEllipseCallout">
            <a:avLst>
              <a:gd name="adj1" fmla="val -50178"/>
              <a:gd name="adj2" fmla="val 92276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object 26"/>
          <p:cNvSpPr txBox="1">
            <a:spLocks noGrp="1"/>
          </p:cNvSpPr>
          <p:nvPr>
            <p:ph type="title"/>
          </p:nvPr>
        </p:nvSpPr>
        <p:spPr>
          <a:xfrm>
            <a:off x="0" y="-42684"/>
            <a:ext cx="914399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Sử dụng DataSet để nhận giá trị trả về từ DataAdapter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120312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</a:rPr>
              <a:t>5.3 Ứng dụng và demo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pPr algn="ctr"/>
            <a:r>
              <a:rPr lang="en-US" sz="2000" smtClean="0"/>
              <a:t>Sinh viên làm bài tập trên phiếu thực hành sau khi giáo viên đã demo xong.</a:t>
            </a:r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3" name="object 26"/>
          <p:cNvSpPr txBox="1">
            <a:spLocks noGrp="1"/>
          </p:cNvSpPr>
          <p:nvPr>
            <p:ph type="title"/>
          </p:nvPr>
        </p:nvSpPr>
        <p:spPr>
          <a:xfrm>
            <a:off x="0" y="-42684"/>
            <a:ext cx="914399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Sử dụng DataSet để nhận giá trị trả về từ DataAdapter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8821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990600"/>
            <a:ext cx="8991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smtClean="0"/>
          </a:p>
          <a:p>
            <a:r>
              <a:rPr lang="en-US" sz="2400" b="1" smtClean="0"/>
              <a:t>Sinh viên chọn thực hiên một trong ba bài tập lớn trong danh sách đề tài :</a:t>
            </a:r>
          </a:p>
          <a:p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 smtClean="0"/>
              <a:t>Qu</a:t>
            </a:r>
            <a:r>
              <a:rPr lang="vi-VN" sz="2400" smtClean="0"/>
              <a:t>ả</a:t>
            </a:r>
            <a:r>
              <a:rPr lang="vi-VN" sz="2400" b="1" smtClean="0"/>
              <a:t>n </a:t>
            </a:r>
            <a:r>
              <a:rPr lang="vi-VN" sz="2400" b="1"/>
              <a:t>lý </a:t>
            </a:r>
            <a:r>
              <a:rPr lang="vi-VN" sz="2400" b="1"/>
              <a:t>H</a:t>
            </a:r>
            <a:r>
              <a:rPr lang="vi-VN" sz="2400"/>
              <a:t>ọ</a:t>
            </a:r>
            <a:r>
              <a:rPr lang="vi-VN" sz="2400" b="1"/>
              <a:t>c </a:t>
            </a:r>
            <a:r>
              <a:rPr lang="vi-VN" sz="2400" b="1" smtClean="0"/>
              <a:t>sinh</a:t>
            </a:r>
            <a:endParaRPr lang="en-US" sz="2400" b="1" smtClean="0"/>
          </a:p>
          <a:p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smtClean="0"/>
              <a:t>Quản lý Khách sạn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/>
              <a:t>Qu</a:t>
            </a:r>
            <a:r>
              <a:rPr lang="vi-VN" sz="2400"/>
              <a:t>ả</a:t>
            </a:r>
            <a:r>
              <a:rPr lang="vi-VN" sz="2400" b="1"/>
              <a:t>n lý </a:t>
            </a:r>
            <a:r>
              <a:rPr lang="vi-VN" sz="2400" b="1"/>
              <a:t>th</a:t>
            </a:r>
            <a:r>
              <a:rPr lang="vi-VN" sz="2400"/>
              <a:t>ư </a:t>
            </a:r>
            <a:r>
              <a:rPr lang="vi-VN" sz="2400" b="1" smtClean="0"/>
              <a:t>vi</a:t>
            </a:r>
            <a:r>
              <a:rPr lang="vi-VN" sz="2400" smtClean="0"/>
              <a:t>ệ</a:t>
            </a:r>
            <a:r>
              <a:rPr lang="vi-VN" sz="2400" b="1" smtClean="0"/>
              <a:t>n</a:t>
            </a:r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u="sng" smtClean="0"/>
              <a:t>Chú ý: </a:t>
            </a:r>
            <a:r>
              <a:rPr lang="en-US" sz="2400" b="1" smtClean="0"/>
              <a:t> Phần mô của từng bài tập đã được nêu trong danh sách đề tài.</a:t>
            </a:r>
            <a:endParaRPr lang="en-US" sz="2400" b="1" u="sng"/>
          </a:p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3" name="object 26"/>
          <p:cNvSpPr txBox="1">
            <a:spLocks noGrp="1"/>
          </p:cNvSpPr>
          <p:nvPr>
            <p:ph type="title"/>
          </p:nvPr>
        </p:nvSpPr>
        <p:spPr>
          <a:xfrm>
            <a:off x="0" y="272787"/>
            <a:ext cx="914399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Bài tập về nhà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5561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0908" y="2967335"/>
            <a:ext cx="826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Cảm Ơn Đã Lắng Nghe !</a:t>
            </a:r>
            <a:endParaRPr lang="en-US" sz="5400" b="1" cap="none" spc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210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617</Words>
  <Application>Microsoft Office PowerPoint</Application>
  <PresentationFormat>On-screen Show (4:3)</PresentationFormat>
  <Paragraphs>153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Concourse</vt:lpstr>
      <vt:lpstr>1_Concourse</vt:lpstr>
      <vt:lpstr>PowerPoint Presentation</vt:lpstr>
      <vt:lpstr>PowerPoint Presentation</vt:lpstr>
      <vt:lpstr>Nhắc lại kiến thức bài trước</vt:lpstr>
      <vt:lpstr>Nhắc lại kiến thức bài trước</vt:lpstr>
      <vt:lpstr>Nhắc lại kiến thức bài trước</vt:lpstr>
      <vt:lpstr>Nhắc lại kiến thức bài trước</vt:lpstr>
      <vt:lpstr>Nhắc lại kiến thức bài trước</vt:lpstr>
      <vt:lpstr>Nhắc lại kiến thức bài trước</vt:lpstr>
      <vt:lpstr>Bài mới: 5. Sử dụng DataSet để nhận giá trị trả về từ DataAdapter</vt:lpstr>
      <vt:lpstr>Sử dụng DataSet để nhận giá trị trả về từ DataAdapter</vt:lpstr>
      <vt:lpstr>Sử dụng DataSet để nhận giá trị trả về từ DataAdapter</vt:lpstr>
      <vt:lpstr>Bài tập về nhà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Viet Khanh</dc:creator>
  <cp:lastModifiedBy>Khanh</cp:lastModifiedBy>
  <cp:revision>120</cp:revision>
  <dcterms:created xsi:type="dcterms:W3CDTF">2016-03-14T21:18:56Z</dcterms:created>
  <dcterms:modified xsi:type="dcterms:W3CDTF">2017-06-27T07:44:27Z</dcterms:modified>
</cp:coreProperties>
</file>